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59" r:id="rId26"/>
    <p:sldId id="284" r:id="rId27"/>
    <p:sldId id="285" r:id="rId28"/>
    <p:sldId id="286" r:id="rId29"/>
    <p:sldId id="287" r:id="rId30"/>
    <p:sldId id="260" r:id="rId31"/>
    <p:sldId id="293" r:id="rId32"/>
    <p:sldId id="288" r:id="rId33"/>
    <p:sldId id="257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40"/>
  </p:normalViewPr>
  <p:slideViewPr>
    <p:cSldViewPr snapToGrid="0" snapToObjects="1">
      <p:cViewPr>
        <p:scale>
          <a:sx n="121" d="100"/>
          <a:sy n="121" d="100"/>
        </p:scale>
        <p:origin x="200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65B1-DAA8-111E-FA22-91BA6AF82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533D9-B3D6-25D1-F3DB-1C854357E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96F-BE8D-7EA2-A924-70F424AB9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DD791-E058-3783-8036-C45A2BED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C171B-087E-7662-6173-B641E387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3187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97C4-F47D-993A-4407-CA9E85A8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3E132-4934-313B-5962-3A57EC28E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62044-08CD-4ECB-3196-6C012A70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86612-0FCF-A98C-9D95-E6697D45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63372-92B0-E403-8BD4-C612DEB3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38754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E017D-4B5E-E61D-6681-08049F438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6F0D5-66D5-152D-2A6A-25F162DD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F606D-4DB1-490D-2A27-094168E0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B534A-858D-438B-EA07-6B3E8F62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A8164-78F7-7BC7-6C35-03CDB9EE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69107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90D4-2675-021D-740B-6F1B76D5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448B-B402-126B-DBDF-B1B8DDFF9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877A-F60D-66B3-E02D-4946CEFE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A9D0-D6B6-7606-52BB-BDFA934C8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F4A60-855A-A8EE-1826-31C5CCB8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0781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EDF1-5992-3C35-9C27-07A53FCA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B3A03-24FC-3707-B65F-4443F0E67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4DAB3-42DE-44CD-830A-863DE8CE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61893-7E44-D30F-63F0-47E90986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F600F-5FA5-6963-4093-365FE90F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8215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1D9B-8DFE-79EF-D9A9-7364EFB7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9479-A2F5-1F88-4A33-E891ECDDC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3C1D7-8D4A-9B7F-15F7-C1DDF5EC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3761B-60B0-D60B-479E-F4783397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1AE3E-4D3B-05BF-110E-A2B24273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D484-C1C6-3E2D-F48F-1EBC4D57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7123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9A7C-65E4-01D0-B642-44E58D57C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AB929-BE47-29A1-D5FC-65E4FAF90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1DBF8-12AD-BBF9-499E-D9F033034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97EBC-7B48-E379-7E8A-5E719A7A9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FDCB67-4776-7302-EB38-E80789547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E4664-DBD6-4541-CA0C-C1BDDA9D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059C6-BF89-61D7-21F5-584A08469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33CC48-61F8-E512-0929-D2A93B6F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91151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8CD9-97D6-C849-B349-4707B1E9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B9555-4164-AD89-DADB-D54DF156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DAA48-6014-D2C8-9DBA-63527DB8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01F01-4291-BB32-0E11-34EBCC23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36453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DDDA12-4AF8-96A0-A713-B9820D86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5D288-9C03-98AB-1B8E-8DA4CBDA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4F7F-4139-7735-4795-9B2B65E6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33667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1537-83BC-B2CF-2871-D45811AB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1E85-8D1F-828F-1FC7-A93D3675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FB547-F387-0B77-1749-7228EBDB9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FA7BF-55C8-1847-0269-7E11EC394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D7DEB-4E9E-DAFC-3B36-A04BB420B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8E86F-A6AC-BD9B-BE88-F0FBD48C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01808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4756-E8DD-B3B8-1378-F7A84483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1B4EB-FA51-1561-D934-634D7F927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0ED8A-0BC0-3E8C-7701-CE67A3ED5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B92B3-8B6B-6C9C-5EC8-16DA5B45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01EDB-B5D5-8DC9-74CD-F8BCBFC3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E15F3-7756-CE74-CEE1-74D4ACE9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82094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60A29-2B65-694D-DC69-33CCE2E4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24BAC-3CDC-9A37-DB0B-80A4B089A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BCFB5-AD21-1897-A32C-32F95E0FA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B0E8-3B2F-C848-BCB9-D08E46A1C74D}" type="datetimeFigureOut">
              <a:rPr lang="en-BG" smtClean="0"/>
              <a:t>9.05.22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FCE89-032B-23A9-C504-05B1D8316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CB998-2740-F1E0-0165-8930DCE7A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2D2F7-0168-F94C-859C-7C3C0C14D8F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28009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3AA3-0F93-D8EB-3F46-AFEA7B5BD7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Архивното литературнокритическо наследство на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1D7F2-ED0A-0A60-F595-2D1F5FC0A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Архиви, ЦДА – 12, 125к</a:t>
            </a:r>
            <a:endParaRPr lang="en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на опис: 1</a:t>
            </a:r>
            <a:r>
              <a:rPr lang="en-BG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1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F241-B49E-51D1-7B8B-948B68A2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 статия за изложбите на Константин ЩЪРКЕЛОВ, 1915–1919</a:t>
            </a:r>
            <a:r>
              <a:rPr lang="bg-BG" b="1" dirty="0"/>
              <a:t> 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CFF570-119E-7E26-B658-A91E5F10A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483" y="1825625"/>
            <a:ext cx="350282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B148D-88CB-F55A-6B46-0F8A4BC1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287" y="1814354"/>
            <a:ext cx="3591881" cy="4362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4BC170-8923-5152-FFA2-38C5B0D2D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146" y="1825625"/>
            <a:ext cx="3577340" cy="43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537C-F82F-E356-26DD-F49ED061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с цитати върху поезията, изкуството, собствени мисли върху естетиката</a:t>
            </a:r>
            <a:r>
              <a:rPr lang="bg-BG" b="1" dirty="0"/>
              <a:t> 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98F8D4-2D3F-ACE4-1CBE-429CE1B61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625" y="1789999"/>
            <a:ext cx="3415800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FD4078-D272-54CE-C6B2-AB3FA8259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225" y="1789999"/>
            <a:ext cx="3415800" cy="4342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41FA2-2DE4-FA21-35A8-53F96171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205" y="1789998"/>
            <a:ext cx="3350669" cy="43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D8C4-DBC0-BBB0-BB86-A8642698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декоративното и класическото изкуство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37E207-0A75-2727-F860-3D81D73B6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705" y="1840675"/>
            <a:ext cx="10119601" cy="4368294"/>
          </a:xfrm>
        </p:spPr>
      </p:pic>
    </p:spTree>
    <p:extLst>
      <p:ext uri="{BB962C8B-B14F-4D97-AF65-F5344CB8AC3E}">
        <p14:creationId xmlns:p14="http://schemas.microsoft.com/office/powerpoint/2010/main" val="274945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F9D4-5D0A-C7F9-3FA6-7A7C99BB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и съдържание на възрожденски стихове – план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D18199-664B-E9F5-F259-226A62B80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5" y="1685177"/>
            <a:ext cx="5488944" cy="4491786"/>
          </a:xfrm>
        </p:spPr>
      </p:pic>
    </p:spTree>
    <p:extLst>
      <p:ext uri="{BB962C8B-B14F-4D97-AF65-F5344CB8AC3E}">
        <p14:creationId xmlns:p14="http://schemas.microsoft.com/office/powerpoint/2010/main" val="4763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1174-4C19-CDF4-9FFA-49C66111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върху разкази на Елин Пелин</a:t>
            </a:r>
            <a:r>
              <a:rPr lang="en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0FA45-9869-3AA2-51B9-14D0ABAFD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470" y="1515117"/>
            <a:ext cx="1539859" cy="51673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692E3-F60F-09A4-D94B-BF0E2A331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28" y="1532118"/>
            <a:ext cx="1539859" cy="51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A3CDF-1BF9-CF82-0E10-96EC6A680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198" y="1532118"/>
            <a:ext cx="1550194" cy="5167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12589-6E1E-6806-4C7C-CC39D2973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825" y="1549115"/>
            <a:ext cx="1498928" cy="51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3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98A3-00FA-1683-D4D9-2C98E750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разкази на Йордан Йовков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FDD2A-531B-16A6-3BDD-F05D29E06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683" y="1690688"/>
            <a:ext cx="306769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035EC-EEFE-157A-3FC5-2B864039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84" y="1690688"/>
            <a:ext cx="2987918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B960B1-74D0-2AAD-3320-40C5958B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110" y="1690687"/>
            <a:ext cx="299517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5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5537D-812D-FE1D-C474-FBD6DB89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„Жестокият пръстен“, „Иконите спят“ и „Антология на жълтата роза“ на Гео Милев</a:t>
            </a:r>
            <a:r>
              <a:rPr lang="en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E9A75B-282B-A378-E588-5559AD128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793" y="1947552"/>
            <a:ext cx="3349512" cy="42132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85105-E7BE-0103-1DE3-976F00B3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695" y="1947551"/>
            <a:ext cx="3432959" cy="4273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97FEA-284D-8BB4-2974-996C486C3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54" y="1947551"/>
            <a:ext cx="3342492" cy="42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8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D29F-5483-0332-CD29-761807D9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за стихосбирката „Вечната и святата“ на Елисавета Багряна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52D203-648F-6D86-308B-E48963707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402" y="1873126"/>
            <a:ext cx="341580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5EA78-36C9-7EF8-A2CB-D488A0ADB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08" y="1873126"/>
            <a:ext cx="3415801" cy="45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B436-2F82-BA47-06AC-359BF4EC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сборника „Сиромах Лазар“ от Николай Райнов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4224B3-5A39-5565-BF96-54D4CF9DA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705" y="1773816"/>
            <a:ext cx="159694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09E1B-6D6C-DFAF-8881-9E6E95CFF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70" y="1773815"/>
            <a:ext cx="1596941" cy="44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6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4C20-0EE2-6633-C7FA-15D34637F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статията на Николай Райнов „Николай Лилиев, творец на нова поезия“</a:t>
            </a:r>
            <a:endParaRPr lang="en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DD0C2-8909-AD11-541D-AA5EC0CEB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36503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F77AB-D54E-53AB-39BC-2F323E7E7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262" y="1674851"/>
            <a:ext cx="3501019" cy="436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B08-11AF-E9CE-B2AB-34980B094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292" y="1690688"/>
            <a:ext cx="34230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6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A892-AA6B-DE78-8295-53F8C869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Лични документи на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C242D-0FCA-7C5F-D7EE-B534ABA7E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588" y="1477109"/>
            <a:ext cx="3174670" cy="44504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9C958-64DB-836E-68D8-51459A040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377" y="1583899"/>
            <a:ext cx="3313652" cy="4236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95B87-B136-3CCF-9D41-88E1DB721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832" y="2538309"/>
            <a:ext cx="3718163" cy="29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65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EEAA-0E13-3221-9AEB-C49BC19A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произведения на Константин Константинов, Ангел Каралийчев, Николай </a:t>
            </a:r>
            <a:r>
              <a:rPr lang="bg-B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Ракитин</a:t>
            </a:r>
            <a:endParaRPr lang="en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B2839-31B3-CA1D-49D2-1391C4B0E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733" y="1802179"/>
            <a:ext cx="236422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629B8-6E1B-CDA0-8E54-A1EC5F677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87" y="1852796"/>
            <a:ext cx="2364226" cy="4489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A1A90-E0C6-114E-9DBF-ED9340314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787" y="1733330"/>
            <a:ext cx="2364226" cy="44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E84BF-D742-327C-8BFC-E3D1BE153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произведения на Владимир Полянов, Асен Разцветников и Никола Фурнаджиев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1C10C7-1EB9-F8A7-0512-6486FC75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279" y="1690688"/>
            <a:ext cx="2618736" cy="47469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91BDE-35CA-EEA0-529C-32DD295A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369" y="1896245"/>
            <a:ext cx="2456424" cy="4649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B0E6A5-31E4-05A6-28D3-41596EFC9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147" y="1481042"/>
            <a:ext cx="2618737" cy="49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7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C633-3AB3-F7DD-C5E0-14D7E63D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 и преводни статии, 1910 – 1913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B99319-2FDE-396D-6408-DE43283F3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16" y="1790456"/>
            <a:ext cx="365512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04438-4A63-D2A7-1219-94B4F17C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911" y="1790456"/>
            <a:ext cx="3684133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5EA1C-5CC3-83CA-502B-2E4F7A57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117" y="1790456"/>
            <a:ext cx="372039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2A78-737F-C528-A89B-00724052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 и преводни статии, 1910 – 1913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7DE6DC-2C75-975E-EDA4-85229C7EC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333" y="1837348"/>
            <a:ext cx="385093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C621-D306-EB88-30EC-1C87DA6C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88" y="1840264"/>
            <a:ext cx="3957064" cy="4348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611D5A-4091-02EA-BE8F-E2CC0772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027" y="1837348"/>
            <a:ext cx="37148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04E4A-8D5E-7C43-E0E6-AE863EF6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символизма и Иван Радославов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FFE478-6426-8495-EF69-3A8EFD830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008" y="1799811"/>
            <a:ext cx="368413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EEBB5-4889-D8DD-6CE4-B9E076D9C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61" y="1785720"/>
            <a:ext cx="3780986" cy="43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2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1103-D71E-C55D-C10F-3A09321A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и материали върху българското стихосложение</a:t>
            </a:r>
            <a:r>
              <a:rPr lang="en-BG" dirty="0">
                <a:effectLst/>
              </a:rPr>
              <a:t> 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C43080-E7EE-3E4E-4943-3A0FEB12E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9353" y="1825621"/>
            <a:ext cx="3140834" cy="39757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DB37C-B885-D9D4-1186-EB41336D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825621"/>
            <a:ext cx="3120955" cy="3975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7BB1C-75A4-532D-7AA5-CF8DB9FBC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357" y="1825620"/>
            <a:ext cx="2902290" cy="39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3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39066-12AA-B09D-32BF-DF8151EB7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върху руската литература до Пушкин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91712-9183-4BD4-109A-5249B24A1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019" y="1520232"/>
            <a:ext cx="1996815" cy="40890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70665-7EDA-68B1-508C-93896BB7F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162" y="1520232"/>
            <a:ext cx="2051335" cy="408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99AC5-6728-3D63-5C18-2A48EC79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20" y="1628910"/>
            <a:ext cx="1996816" cy="3980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C7279B-F89F-01A0-0A15-151418C0E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44" y="1550193"/>
            <a:ext cx="2051335" cy="4102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822D4-34FF-B859-CCA5-20D67D262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67" y="1507182"/>
            <a:ext cx="2056788" cy="40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9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1BB1-BD43-2B69-CEFC-E1F4C7A0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 бележки върху „Хамбургска драматургия“ на Лесинг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9804FD-7634-3015-7687-2832D6F83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612" y="1706481"/>
            <a:ext cx="2762281" cy="48319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D12A0-B41C-7EC3-9893-F926124D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57" y="1706481"/>
            <a:ext cx="2842815" cy="483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6CA1B-7667-9125-791D-56DFABE91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15" y="1722275"/>
            <a:ext cx="2955561" cy="483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75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792C-1DC8-D517-F539-CEDA19FC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по философия, логика, гносеология</a:t>
            </a:r>
            <a:endParaRPr lang="en-B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090C56-C566-912E-988E-E5179E77B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5945"/>
            <a:ext cx="295165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11705-9874-6AF4-E650-F8341881C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32" y="1819671"/>
            <a:ext cx="2860040" cy="4377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0D716-8E1B-D197-0661-DEF5C338E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47" y="1845945"/>
            <a:ext cx="2794376" cy="43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35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97A1-4280-7FC8-97B0-A090C769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по философия, логика, гносеология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122141-16B4-A090-88C6-AE33CBBE7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828" y="1566226"/>
            <a:ext cx="2508195" cy="38195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1AA5E-6985-78E8-8A82-F73EAF0BD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647" y="1575313"/>
            <a:ext cx="2411891" cy="3798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BB6917-7059-6DB9-E5C1-76FECF45B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79" y="1596647"/>
            <a:ext cx="2494535" cy="378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AD55F-812D-CFA6-66F0-44084BF47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559" y="1596647"/>
            <a:ext cx="2327342" cy="37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1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E201-1896-B10A-DE27-0A450AA7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Лични документи на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B69F55-299E-FE14-D63E-5AB098109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065" y="1690688"/>
            <a:ext cx="649453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F1F41-FE21-C48E-F62F-442A9FEB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942" y="3825528"/>
            <a:ext cx="3675096" cy="22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17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415F-ECF9-3CFE-88DD-25CCB9F7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Бележки върху текстове на Бергсон, </a:t>
            </a:r>
            <a:r>
              <a:rPr lang="bg-B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Дилтай</a:t>
            </a:r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Бюхер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7B4DF-5B89-4C22-CC15-D32BD0059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958909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871AC-3C0C-5BA6-7557-BE4B98AC8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60" y="1690688"/>
            <a:ext cx="3078479" cy="4440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EAB5C-AE7D-81BC-E133-DFFA87A27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902" y="1645066"/>
            <a:ext cx="2781157" cy="44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41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47EF-767B-6651-AB08-3DEB8D3F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Стихове на Ф.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Тютчев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А.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преведени от руски ез. от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45A66-7E97-5BDA-D0CD-160A7CB9E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484" y="2046562"/>
            <a:ext cx="2257099" cy="29633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C4A10-1DB6-4EE8-6BAB-D717F8C2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669" y="1999018"/>
            <a:ext cx="2544222" cy="3010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B62AC7-31F7-3063-63D2-F9CE82B83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46" y="1965950"/>
            <a:ext cx="2091505" cy="3060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0AD79-2B83-09A3-BAE1-D3A788D2E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706" y="1982709"/>
            <a:ext cx="2147619" cy="30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8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A1BA-D4DE-969C-2D7F-3666490A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„От дълбочините“ от Оскар Уайлд, преведена от английски език от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r>
              <a:rPr lang="en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g-BG" dirty="0"/>
            </a:b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0987F1-B7D5-BB8F-75C7-036667682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141" y="1884241"/>
            <a:ext cx="278485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9E79-008B-0738-FE6B-C2E32694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78" y="1884241"/>
            <a:ext cx="2728289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0ABBC9-34F7-A0DF-FEAD-7818C3F5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801" y="1884241"/>
            <a:ext cx="2728290" cy="42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2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E61E-EB93-320A-C1C1-8337D507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„Кукли“ от Казимир </a:t>
            </a:r>
            <a:r>
              <a:rPr lang="bg-B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Едшмит</a:t>
            </a:r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превод от немски от Васил </a:t>
            </a:r>
            <a:r>
              <a:rPr lang="bg-B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br>
              <a:rPr lang="en-BG" dirty="0"/>
            </a:b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993021-5F66-1884-CC6C-638DEFE14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06" y="1896877"/>
            <a:ext cx="273409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48548-22BA-7D51-9835-F750E71E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955" y="1911875"/>
            <a:ext cx="264706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26FB4-3A92-83A4-BA93-B00603E3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266" y="1896876"/>
            <a:ext cx="2772625" cy="43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0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B50D-0FB0-F686-CB4E-05D0DC23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Албум със стихове из „Нашата любовна лирика“, подарен на Христина Атанасова от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 май 1911 (Ръкописна антология)</a:t>
            </a:r>
            <a:r>
              <a:rPr lang="en-BG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216D-341F-8C95-A005-4F69167F6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  <a:p>
            <a:endParaRPr lang="bg-BG" dirty="0"/>
          </a:p>
          <a:p>
            <a:endParaRPr lang="en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196A6-638A-884C-90A1-BAC3727D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979" y="2141536"/>
            <a:ext cx="2786813" cy="4351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A1949-7A29-F326-FAD7-2613FF2EF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37" y="2528546"/>
            <a:ext cx="2788245" cy="3964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5598A-A1AA-2021-2C0C-2CABD67F1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849" y="2028311"/>
            <a:ext cx="2754302" cy="45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89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A51B-56F5-DFD0-1DAF-AE90E36E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Ръкописна антология, 1911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CEAAFB-C3DF-935F-5E5F-2B0491899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410" y="1526658"/>
            <a:ext cx="2945766" cy="46268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65AC4-2F96-79D4-FB21-68FEAD91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855" y="1558195"/>
            <a:ext cx="3057735" cy="4563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409C2-B641-BCBF-9832-F3B9D1DFC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714" y="1526658"/>
            <a:ext cx="2999747" cy="462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81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ACCB-5E2B-40CA-B2EF-5CC152ED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Ръкописна антология, 1911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65B7B8-9653-FA71-6E86-F2428E80C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85012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BC18F-2B27-31E9-9BCF-77FA9D55F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36" y="1690686"/>
            <a:ext cx="2850127" cy="435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29641-2E84-283F-84BF-2D522F113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671" y="1690686"/>
            <a:ext cx="2850128" cy="43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5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894E-655A-7B66-7258-C4769383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Снимки на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39432E-E013-194A-E2D5-457EBA317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331" y="1410450"/>
            <a:ext cx="3133129" cy="519303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CD5164-3CB8-E71D-6219-A061A9CC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297" y="1410451"/>
            <a:ext cx="3169660" cy="5193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3C6DF-1690-EA33-AEE3-E9F699A01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324" y="2049110"/>
            <a:ext cx="3049055" cy="41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F5CF-E86B-3289-849B-C32714490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Лични документи на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609459-0BE2-F2E2-2298-D62421D25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904" y="1834047"/>
            <a:ext cx="5044096" cy="340476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705F0-7A9C-5757-1BBE-AD490C4FF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17" y="1690688"/>
            <a:ext cx="3793741" cy="47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3F2B-6ABB-0CAB-4C35-3B4402D4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Лични документи на 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CE1EF4-AAE1-0476-D71F-F72EFD193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145" y="1782543"/>
            <a:ext cx="10742105" cy="3562798"/>
          </a:xfrm>
        </p:spPr>
      </p:pic>
    </p:spTree>
    <p:extLst>
      <p:ext uri="{BB962C8B-B14F-4D97-AF65-F5344CB8AC3E}">
        <p14:creationId xmlns:p14="http://schemas.microsoft.com/office/powerpoint/2010/main" val="61291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9FDB-AEDD-3D79-EE67-0899CDC1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Извадки и бележки за студията „Проблеми на театъра“</a:t>
            </a:r>
            <a:r>
              <a:rPr lang="en-BG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D8DD8C-71C7-C132-9A4E-BE3354F0F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137" y="1789999"/>
            <a:ext cx="338602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69D4E-A743-9AAA-3D7C-4F8DC346C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66" y="1789999"/>
            <a:ext cx="3473818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83454-3925-41AB-B819-B0AB26E6D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189" y="1790000"/>
            <a:ext cx="345931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E4FC-A447-2782-F0CC-D1AA7DB0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Извадки и бележки за студията „Проблеми на театъра“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2F6E11-8DFD-8E00-41DC-D147E63F4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992" y="1849375"/>
            <a:ext cx="345931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1588E3-CFED-2DA1-687A-AAF79625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84" y="1894514"/>
            <a:ext cx="3459313" cy="4306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5E988-3367-85E7-25E1-D1D3D72D8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776" y="1894514"/>
            <a:ext cx="3437782" cy="430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57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47EC-3042-1B1B-4497-0A7AC914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Извадки и бележки за студията „Проблеми на театъра“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E4392F-D29D-F188-B296-11B49BEF0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109" y="1932503"/>
            <a:ext cx="3502827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3EB07-A084-17E5-C06F-F3495177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16" y="1932503"/>
            <a:ext cx="3364437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192211-5ED8-4959-D770-81F83D3B2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109" y="1932503"/>
            <a:ext cx="34448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7116-E525-1D7C-F540-F4A61A4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Извадки и бележки за студията „Проблеми на театъра“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7519C1-D3FC-58D4-4EE3-95EC4F0E0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906" y="1688853"/>
            <a:ext cx="3526844" cy="44643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5BA9B-7510-0482-E72A-1F11B6757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44" y="1688853"/>
            <a:ext cx="3437557" cy="4464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E7914-7A94-DF0E-B07C-E8F064502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250" y="1688852"/>
            <a:ext cx="3526844" cy="44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8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366</Words>
  <Application>Microsoft Macintosh PowerPoint</Application>
  <PresentationFormat>Widescreen</PresentationFormat>
  <Paragraphs>40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Архивното литературнокритическо наследство на Васил Пундев</vt:lpstr>
      <vt:lpstr>Лични документи на Васил Пундев</vt:lpstr>
      <vt:lpstr>Лични документи на Васил Пундев</vt:lpstr>
      <vt:lpstr>Лични документи на Васил Пундев</vt:lpstr>
      <vt:lpstr>Лични документи на Васил Пундев</vt:lpstr>
      <vt:lpstr>Извадки и бележки за студията „Проблеми на театъра“ </vt:lpstr>
      <vt:lpstr>Извадки и бележки за студията „Проблеми на театъра“</vt:lpstr>
      <vt:lpstr>Извадки и бележки за студията „Проблеми на театъра“</vt:lpstr>
      <vt:lpstr>Извадки и бележки за студията „Проблеми на театъра“</vt:lpstr>
      <vt:lpstr>Критическа статия за изложбите на Константин ЩЪРКЕЛОВ, 1915–1919  </vt:lpstr>
      <vt:lpstr>Бележки с цитати върху поезията, изкуството, собствени мисли върху естетиката </vt:lpstr>
      <vt:lpstr>Критически бележки върху декоративното и класическото изкуство </vt:lpstr>
      <vt:lpstr>Форма и съдържание на възрожденски стихове – план </vt:lpstr>
      <vt:lpstr>Бележки върху разкази на Елин Пелин </vt:lpstr>
      <vt:lpstr>Критически бележки върху разкази на Йордан Йовков </vt:lpstr>
      <vt:lpstr>Критически бележки върху „Жестокият пръстен“, „Иконите спят“ и „Антология на жълтата роза“ на Гео Милев </vt:lpstr>
      <vt:lpstr>Критически бележки за стихосбирката „Вечната и святата“ на Елисавета Багряна </vt:lpstr>
      <vt:lpstr>Критически бележки върху сборника „Сиромах Лазар“ от Николай Райнов</vt:lpstr>
      <vt:lpstr>Критически бележки върху статията на Николай Райнов „Николай Лилиев, творец на нова поезия“</vt:lpstr>
      <vt:lpstr>Критически бележки върху произведения на Константин Константинов, Ангел Каралийчев, Николай Ракитин</vt:lpstr>
      <vt:lpstr>Критически бележки върху произведения на Владимир Полянов, Асен Разцветников и Никола Фурнаджиев </vt:lpstr>
      <vt:lpstr>Авторски и преводни статии, 1910 – 1913</vt:lpstr>
      <vt:lpstr>Авторски и преводни статии, 1910 – 1913</vt:lpstr>
      <vt:lpstr>Критически бележки върху символизма и Иван Радославов </vt:lpstr>
      <vt:lpstr>Бележки и материали върху българското стихосложение </vt:lpstr>
      <vt:lpstr>Бележки върху руската литература до Пушкин </vt:lpstr>
      <vt:lpstr>Критически бележки върху „Хамбургска драматургия“ на Лесинг </vt:lpstr>
      <vt:lpstr>Бележки по философия, логика, гносеология</vt:lpstr>
      <vt:lpstr>Бележки по философия, логика, гносеология</vt:lpstr>
      <vt:lpstr>Бележки върху текстове на Бергсон, Дилтай, Бюхер</vt:lpstr>
      <vt:lpstr>Стихове на Ф. Тютчев и А. Фет, преведени от руски ез. от Васил Пундев</vt:lpstr>
      <vt:lpstr>„От дълбочините“ от Оскар Уайлд, преведена от английски език от Васил Пундев  </vt:lpstr>
      <vt:lpstr>„Кукли“ от Казимир Едшмит - превод от немски от Васил Пундев </vt:lpstr>
      <vt:lpstr> Албум със стихове из „Нашата любовна лирика“, подарен на Христина Атанасова от Васил Пундев, 19 май 1911 (Ръкописна антология) </vt:lpstr>
      <vt:lpstr>Ръкописна антология, 1911</vt:lpstr>
      <vt:lpstr>Ръкописна антология, 1911</vt:lpstr>
      <vt:lpstr>Снимки на Васил Пундев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Архивното литературнокритическо наследство на Васил Пундев</dc:title>
  <dc:creator>Александра Антонова</dc:creator>
  <cp:lastModifiedBy>Александра Антонова</cp:lastModifiedBy>
  <cp:revision>55</cp:revision>
  <dcterms:created xsi:type="dcterms:W3CDTF">2022-04-19T19:27:29Z</dcterms:created>
  <dcterms:modified xsi:type="dcterms:W3CDTF">2022-05-09T08:57:46Z</dcterms:modified>
</cp:coreProperties>
</file>